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2B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F5A623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731520"/>
            <a:ext cx="1280160" cy="128016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7200" y="2103120"/>
            <a:ext cx="82296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新規入場者教育</a:t>
            </a:r>
            <a:endParaRPr lang="en-US" sz="4800" dirty="0"/>
          </a:p>
        </p:txBody>
      </p:sp>
      <p:sp>
        <p:nvSpPr>
          <p:cNvPr id="5" name="Shape 2"/>
          <p:cNvSpPr/>
          <p:nvPr/>
        </p:nvSpPr>
        <p:spPr>
          <a:xfrm>
            <a:off x="1371600" y="3200400"/>
            <a:ext cx="6400800" cy="50292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6" name="Text 3"/>
          <p:cNvSpPr/>
          <p:nvPr/>
        </p:nvSpPr>
        <p:spPr>
          <a:xfrm>
            <a:off x="1371600" y="3200400"/>
            <a:ext cx="6400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A2B3C"/>
                </a:solidFill>
              </a:rPr>
              <a:t>安全・ルール・緊急時対応　ご説明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914400" y="3931920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8A9BAD"/>
                </a:solidFill>
              </a:rPr>
              <a:t>　現場名：＿＿＿＿＿＿＿＿　　　　実施日：　　　年　　月　　日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2B3C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</a:rPr>
              <a:t>本日の教育内容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274320" y="1005840"/>
            <a:ext cx="4297680" cy="10972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274320" y="1005840"/>
            <a:ext cx="457200" cy="109728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6" name="Text 4"/>
          <p:cNvSpPr/>
          <p:nvPr/>
        </p:nvSpPr>
        <p:spPr>
          <a:xfrm>
            <a:off x="274320" y="1005840"/>
            <a:ext cx="457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1A2B3C"/>
                </a:solidFill>
              </a:rPr>
              <a:t>1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822960" y="1115568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2B3C"/>
                </a:solidFill>
              </a:rPr>
              <a:t>現場のルールと持ち物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822960" y="1572768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服装・入退場・禁止事項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754880" y="1005840"/>
            <a:ext cx="4297680" cy="10972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754880" y="1005840"/>
            <a:ext cx="457200" cy="109728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11" name="Text 9"/>
          <p:cNvSpPr/>
          <p:nvPr/>
        </p:nvSpPr>
        <p:spPr>
          <a:xfrm>
            <a:off x="4754880" y="1005840"/>
            <a:ext cx="457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1A2B3C"/>
                </a:solidFill>
              </a:rPr>
              <a:t>2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5303520" y="1115568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2B3C"/>
                </a:solidFill>
              </a:rPr>
              <a:t>作業上の安全ルール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5303520" y="1572768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保護具・整理整頓・重機周辺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274320" y="2286000"/>
            <a:ext cx="4297680" cy="10972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274320" y="2286000"/>
            <a:ext cx="457200" cy="109728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16" name="Text 14"/>
          <p:cNvSpPr/>
          <p:nvPr/>
        </p:nvSpPr>
        <p:spPr>
          <a:xfrm>
            <a:off x="274320" y="2286000"/>
            <a:ext cx="457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1A2B3C"/>
                </a:solidFill>
              </a:rPr>
              <a:t>3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822960" y="2395728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2B3C"/>
                </a:solidFill>
              </a:rPr>
              <a:t>火気・危険物の取扱い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822960" y="2852928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喫煙場所・消火器の場所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4754880" y="2286000"/>
            <a:ext cx="4297680" cy="10972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4754880" y="2286000"/>
            <a:ext cx="457200" cy="109728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21" name="Text 19"/>
          <p:cNvSpPr/>
          <p:nvPr/>
        </p:nvSpPr>
        <p:spPr>
          <a:xfrm>
            <a:off x="4754880" y="2286000"/>
            <a:ext cx="457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1A2B3C"/>
                </a:solidFill>
              </a:rPr>
              <a:t>4</a:t>
            </a: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5303520" y="2395728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2B3C"/>
                </a:solidFill>
              </a:rPr>
              <a:t>緊急時の対応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5303520" y="2852928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避難経路・連絡先・応急処置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274320" y="3566160"/>
            <a:ext cx="4297680" cy="10972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274320" y="3566160"/>
            <a:ext cx="457200" cy="109728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26" name="Text 24"/>
          <p:cNvSpPr/>
          <p:nvPr/>
        </p:nvSpPr>
        <p:spPr>
          <a:xfrm>
            <a:off x="274320" y="3566160"/>
            <a:ext cx="457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1A2B3C"/>
                </a:solidFill>
              </a:rPr>
              <a:t>5</a:t>
            </a:r>
            <a:endParaRPr lang="en-US" sz="2000" dirty="0"/>
          </a:p>
        </p:txBody>
      </p:sp>
      <p:sp>
        <p:nvSpPr>
          <p:cNvPr id="27" name="Text 25"/>
          <p:cNvSpPr/>
          <p:nvPr/>
        </p:nvSpPr>
        <p:spPr>
          <a:xfrm>
            <a:off x="822960" y="3675888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2B3C"/>
                </a:solidFill>
              </a:rPr>
              <a:t>健康管理</a:t>
            </a:r>
            <a:endParaRPr lang="en-US" sz="1500" dirty="0"/>
          </a:p>
        </p:txBody>
      </p:sp>
      <p:sp>
        <p:nvSpPr>
          <p:cNvPr id="28" name="Text 26"/>
          <p:cNvSpPr/>
          <p:nvPr/>
        </p:nvSpPr>
        <p:spPr>
          <a:xfrm>
            <a:off x="822960" y="4133088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熱中症・体調不良時の対応</a:t>
            </a:r>
            <a:endParaRPr lang="en-US" sz="1200" dirty="0"/>
          </a:p>
        </p:txBody>
      </p:sp>
      <p:sp>
        <p:nvSpPr>
          <p:cNvPr id="29" name="Shape 27"/>
          <p:cNvSpPr/>
          <p:nvPr/>
        </p:nvSpPr>
        <p:spPr>
          <a:xfrm>
            <a:off x="4754880" y="3566160"/>
            <a:ext cx="4297680" cy="10972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4754880" y="3566160"/>
            <a:ext cx="457200" cy="109728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31" name="Text 29"/>
          <p:cNvSpPr/>
          <p:nvPr/>
        </p:nvSpPr>
        <p:spPr>
          <a:xfrm>
            <a:off x="4754880" y="3566160"/>
            <a:ext cx="457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1A2B3C"/>
                </a:solidFill>
              </a:rPr>
              <a:t>6</a:t>
            </a:r>
            <a:endParaRPr lang="en-US" sz="2000" dirty="0"/>
          </a:p>
        </p:txBody>
      </p:sp>
      <p:sp>
        <p:nvSpPr>
          <p:cNvPr id="32" name="Text 30"/>
          <p:cNvSpPr/>
          <p:nvPr/>
        </p:nvSpPr>
        <p:spPr>
          <a:xfrm>
            <a:off x="5303520" y="3675888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A2B3C"/>
                </a:solidFill>
              </a:rPr>
              <a:t>受講後の手続き</a:t>
            </a:r>
            <a:endParaRPr lang="en-US" sz="1500" dirty="0"/>
          </a:p>
        </p:txBody>
      </p:sp>
      <p:sp>
        <p:nvSpPr>
          <p:cNvPr id="33" name="Text 31"/>
          <p:cNvSpPr/>
          <p:nvPr/>
        </p:nvSpPr>
        <p:spPr>
          <a:xfrm>
            <a:off x="5303520" y="4133088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職長への申告・確認書について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2B3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64592" cy="77724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0"/>
            <a:ext cx="8229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</a:rPr>
              <a:t>① 現場のルールと持ち物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274320" y="914400"/>
            <a:ext cx="3931920" cy="41148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6" name="Text 4"/>
          <p:cNvSpPr/>
          <p:nvPr/>
        </p:nvSpPr>
        <p:spPr>
          <a:xfrm>
            <a:off x="274320" y="914400"/>
            <a:ext cx="3931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A2B3C"/>
                </a:solidFill>
              </a:rPr>
              <a:t>必ず持参するもの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274320" y="1417320"/>
            <a:ext cx="3931920" cy="411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274320" y="1417320"/>
            <a:ext cx="73152" cy="411480"/>
          </a:xfrm>
          <a:prstGeom prst="rect">
            <a:avLst/>
          </a:prstGeom>
          <a:solidFill>
            <a:srgbClr val="27AE60"/>
          </a:solidFill>
          <a:ln/>
        </p:spPr>
      </p:sp>
      <p:sp>
        <p:nvSpPr>
          <p:cNvPr id="9" name="Text 7"/>
          <p:cNvSpPr/>
          <p:nvPr/>
        </p:nvSpPr>
        <p:spPr>
          <a:xfrm>
            <a:off x="457200" y="1417320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✓  安全帽（ヘルメット）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274320" y="1892808"/>
            <a:ext cx="3931920" cy="411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274320" y="1892808"/>
            <a:ext cx="73152" cy="411480"/>
          </a:xfrm>
          <a:prstGeom prst="rect">
            <a:avLst/>
          </a:prstGeom>
          <a:solidFill>
            <a:srgbClr val="27AE60"/>
          </a:solidFill>
          <a:ln/>
        </p:spPr>
      </p:sp>
      <p:sp>
        <p:nvSpPr>
          <p:cNvPr id="12" name="Text 10"/>
          <p:cNvSpPr/>
          <p:nvPr/>
        </p:nvSpPr>
        <p:spPr>
          <a:xfrm>
            <a:off x="457200" y="1892808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✓  安全靴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274320" y="2368296"/>
            <a:ext cx="3931920" cy="411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274320" y="2368296"/>
            <a:ext cx="73152" cy="411480"/>
          </a:xfrm>
          <a:prstGeom prst="rect">
            <a:avLst/>
          </a:prstGeom>
          <a:solidFill>
            <a:srgbClr val="27AE60"/>
          </a:solidFill>
          <a:ln/>
        </p:spPr>
      </p:sp>
      <p:sp>
        <p:nvSpPr>
          <p:cNvPr id="15" name="Text 13"/>
          <p:cNvSpPr/>
          <p:nvPr/>
        </p:nvSpPr>
        <p:spPr>
          <a:xfrm>
            <a:off x="457200" y="2368296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✓  作業着（長袖・長ズボン）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274320" y="2843784"/>
            <a:ext cx="3931920" cy="411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274320" y="2843784"/>
            <a:ext cx="73152" cy="411480"/>
          </a:xfrm>
          <a:prstGeom prst="rect">
            <a:avLst/>
          </a:prstGeom>
          <a:solidFill>
            <a:srgbClr val="27AE60"/>
          </a:solidFill>
          <a:ln/>
        </p:spPr>
      </p:sp>
      <p:sp>
        <p:nvSpPr>
          <p:cNvPr id="18" name="Text 16"/>
          <p:cNvSpPr/>
          <p:nvPr/>
        </p:nvSpPr>
        <p:spPr>
          <a:xfrm>
            <a:off x="457200" y="2843784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✓  安全帯（高所作業の場合）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274320" y="3319272"/>
            <a:ext cx="3931920" cy="411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274320" y="3319272"/>
            <a:ext cx="73152" cy="411480"/>
          </a:xfrm>
          <a:prstGeom prst="rect">
            <a:avLst/>
          </a:prstGeom>
          <a:solidFill>
            <a:srgbClr val="27AE60"/>
          </a:solidFill>
          <a:ln/>
        </p:spPr>
      </p:sp>
      <p:sp>
        <p:nvSpPr>
          <p:cNvPr id="21" name="Text 19"/>
          <p:cNvSpPr/>
          <p:nvPr/>
        </p:nvSpPr>
        <p:spPr>
          <a:xfrm>
            <a:off x="457200" y="3319272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✓  身分証明書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4937760" y="914400"/>
            <a:ext cx="3931920" cy="411480"/>
          </a:xfrm>
          <a:prstGeom prst="rect">
            <a:avLst/>
          </a:prstGeom>
          <a:solidFill>
            <a:srgbClr val="E84040"/>
          </a:solidFill>
          <a:ln/>
        </p:spPr>
      </p:sp>
      <p:sp>
        <p:nvSpPr>
          <p:cNvPr id="23" name="Text 21"/>
          <p:cNvSpPr/>
          <p:nvPr/>
        </p:nvSpPr>
        <p:spPr>
          <a:xfrm>
            <a:off x="4937760" y="914400"/>
            <a:ext cx="3931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禁止事項</a:t>
            </a:r>
            <a:endParaRPr lang="en-US" sz="1400" dirty="0"/>
          </a:p>
        </p:txBody>
      </p:sp>
      <p:sp>
        <p:nvSpPr>
          <p:cNvPr id="24" name="Shape 22"/>
          <p:cNvSpPr/>
          <p:nvPr/>
        </p:nvSpPr>
        <p:spPr>
          <a:xfrm>
            <a:off x="4937760" y="1417320"/>
            <a:ext cx="3931920" cy="411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4937760" y="1417320"/>
            <a:ext cx="73152" cy="411480"/>
          </a:xfrm>
          <a:prstGeom prst="rect">
            <a:avLst/>
          </a:prstGeom>
          <a:solidFill>
            <a:srgbClr val="E84040"/>
          </a:solidFill>
          <a:ln/>
        </p:spPr>
      </p:sp>
      <p:sp>
        <p:nvSpPr>
          <p:cNvPr id="26" name="Text 24"/>
          <p:cNvSpPr/>
          <p:nvPr/>
        </p:nvSpPr>
        <p:spPr>
          <a:xfrm>
            <a:off x="5120640" y="1417320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✗  無断入場・無断退場</a:t>
            </a:r>
            <a:endParaRPr lang="en-US" sz="1300" dirty="0"/>
          </a:p>
        </p:txBody>
      </p:sp>
      <p:sp>
        <p:nvSpPr>
          <p:cNvPr id="27" name="Shape 25"/>
          <p:cNvSpPr/>
          <p:nvPr/>
        </p:nvSpPr>
        <p:spPr>
          <a:xfrm>
            <a:off x="4937760" y="1892808"/>
            <a:ext cx="3931920" cy="411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28" name="Shape 26"/>
          <p:cNvSpPr/>
          <p:nvPr/>
        </p:nvSpPr>
        <p:spPr>
          <a:xfrm>
            <a:off x="4937760" y="1892808"/>
            <a:ext cx="73152" cy="411480"/>
          </a:xfrm>
          <a:prstGeom prst="rect">
            <a:avLst/>
          </a:prstGeom>
          <a:solidFill>
            <a:srgbClr val="E84040"/>
          </a:solidFill>
          <a:ln/>
        </p:spPr>
      </p:sp>
      <p:sp>
        <p:nvSpPr>
          <p:cNvPr id="29" name="Text 27"/>
          <p:cNvSpPr/>
          <p:nvPr/>
        </p:nvSpPr>
        <p:spPr>
          <a:xfrm>
            <a:off x="5120640" y="1892808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✗  飲酒・薬物使用</a:t>
            </a:r>
            <a:endParaRPr lang="en-US" sz="1300" dirty="0"/>
          </a:p>
        </p:txBody>
      </p:sp>
      <p:sp>
        <p:nvSpPr>
          <p:cNvPr id="30" name="Shape 28"/>
          <p:cNvSpPr/>
          <p:nvPr/>
        </p:nvSpPr>
        <p:spPr>
          <a:xfrm>
            <a:off x="4937760" y="2368296"/>
            <a:ext cx="3931920" cy="411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4937760" y="2368296"/>
            <a:ext cx="73152" cy="411480"/>
          </a:xfrm>
          <a:prstGeom prst="rect">
            <a:avLst/>
          </a:prstGeom>
          <a:solidFill>
            <a:srgbClr val="E84040"/>
          </a:solidFill>
          <a:ln/>
        </p:spPr>
      </p:sp>
      <p:sp>
        <p:nvSpPr>
          <p:cNvPr id="32" name="Text 30"/>
          <p:cNvSpPr/>
          <p:nvPr/>
        </p:nvSpPr>
        <p:spPr>
          <a:xfrm>
            <a:off x="5120640" y="2368296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✗  作業区域外への立入り</a:t>
            </a:r>
            <a:endParaRPr lang="en-US" sz="1300" dirty="0"/>
          </a:p>
        </p:txBody>
      </p:sp>
      <p:sp>
        <p:nvSpPr>
          <p:cNvPr id="33" name="Shape 31"/>
          <p:cNvSpPr/>
          <p:nvPr/>
        </p:nvSpPr>
        <p:spPr>
          <a:xfrm>
            <a:off x="4937760" y="2843784"/>
            <a:ext cx="3931920" cy="411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34" name="Shape 32"/>
          <p:cNvSpPr/>
          <p:nvPr/>
        </p:nvSpPr>
        <p:spPr>
          <a:xfrm>
            <a:off x="4937760" y="2843784"/>
            <a:ext cx="73152" cy="411480"/>
          </a:xfrm>
          <a:prstGeom prst="rect">
            <a:avLst/>
          </a:prstGeom>
          <a:solidFill>
            <a:srgbClr val="E84040"/>
          </a:solidFill>
          <a:ln/>
        </p:spPr>
      </p:sp>
      <p:sp>
        <p:nvSpPr>
          <p:cNvPr id="35" name="Text 33"/>
          <p:cNvSpPr/>
          <p:nvPr/>
        </p:nvSpPr>
        <p:spPr>
          <a:xfrm>
            <a:off x="5120640" y="2843784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✗  携帯電話の作業中使用</a:t>
            </a:r>
            <a:endParaRPr lang="en-US" sz="1300" dirty="0"/>
          </a:p>
        </p:txBody>
      </p:sp>
      <p:sp>
        <p:nvSpPr>
          <p:cNvPr id="36" name="Shape 34"/>
          <p:cNvSpPr/>
          <p:nvPr/>
        </p:nvSpPr>
        <p:spPr>
          <a:xfrm>
            <a:off x="4937760" y="3319272"/>
            <a:ext cx="3931920" cy="411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37" name="Shape 35"/>
          <p:cNvSpPr/>
          <p:nvPr/>
        </p:nvSpPr>
        <p:spPr>
          <a:xfrm>
            <a:off x="4937760" y="3319272"/>
            <a:ext cx="73152" cy="411480"/>
          </a:xfrm>
          <a:prstGeom prst="rect">
            <a:avLst/>
          </a:prstGeom>
          <a:solidFill>
            <a:srgbClr val="E84040"/>
          </a:solidFill>
          <a:ln/>
        </p:spPr>
      </p:sp>
      <p:sp>
        <p:nvSpPr>
          <p:cNvPr id="38" name="Text 36"/>
          <p:cNvSpPr/>
          <p:nvPr/>
        </p:nvSpPr>
        <p:spPr>
          <a:xfrm>
            <a:off x="5120640" y="3319272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✗  ヘルメット未着用での作業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2B3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64592" cy="77724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0"/>
            <a:ext cx="8229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</a:rPr>
              <a:t>② 作業上の安全ルール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274320" y="960120"/>
            <a:ext cx="4114800" cy="17373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274320" y="960120"/>
            <a:ext cx="4114800" cy="411480"/>
          </a:xfrm>
          <a:prstGeom prst="rect">
            <a:avLst/>
          </a:prstGeom>
          <a:solidFill>
            <a:srgbClr val="4A6278"/>
          </a:solidFill>
          <a:ln/>
        </p:spPr>
      </p:sp>
      <p:sp>
        <p:nvSpPr>
          <p:cNvPr id="7" name="Text 5"/>
          <p:cNvSpPr/>
          <p:nvPr/>
        </p:nvSpPr>
        <p:spPr>
          <a:xfrm>
            <a:off x="411480" y="960120"/>
            <a:ext cx="3840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保護具の着用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411480" y="1463040"/>
            <a:ext cx="38404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A2B3C"/>
                </a:solidFill>
              </a:rPr>
              <a:t>作業内容に応じた保護具を必ず着用してください。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A2B3C"/>
                </a:solidFill>
              </a:rPr>
              <a:t>安全帽・安全靴は現場内では常時着用必須です。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754880" y="960120"/>
            <a:ext cx="4114800" cy="17373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754880" y="960120"/>
            <a:ext cx="4114800" cy="411480"/>
          </a:xfrm>
          <a:prstGeom prst="rect">
            <a:avLst/>
          </a:prstGeom>
          <a:solidFill>
            <a:srgbClr val="4A6278"/>
          </a:solidFill>
          <a:ln/>
        </p:spPr>
      </p:sp>
      <p:sp>
        <p:nvSpPr>
          <p:cNvPr id="11" name="Text 9"/>
          <p:cNvSpPr/>
          <p:nvPr/>
        </p:nvSpPr>
        <p:spPr>
          <a:xfrm>
            <a:off x="4892040" y="960120"/>
            <a:ext cx="3840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整理整頓・清掃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892040" y="1463040"/>
            <a:ext cx="38404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A2B3C"/>
                </a:solidFill>
              </a:rPr>
              <a:t>作業終了後は必ず片付けを行ってください。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A2B3C"/>
                </a:solidFill>
              </a:rPr>
              <a:t>通路・避難口をふさがないよう注意してください。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274320" y="2926080"/>
            <a:ext cx="4114800" cy="17373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274320" y="2926080"/>
            <a:ext cx="4114800" cy="411480"/>
          </a:xfrm>
          <a:prstGeom prst="rect">
            <a:avLst/>
          </a:prstGeom>
          <a:solidFill>
            <a:srgbClr val="4A6278"/>
          </a:solidFill>
          <a:ln/>
        </p:spPr>
      </p:sp>
      <p:sp>
        <p:nvSpPr>
          <p:cNvPr id="15" name="Text 13"/>
          <p:cNvSpPr/>
          <p:nvPr/>
        </p:nvSpPr>
        <p:spPr>
          <a:xfrm>
            <a:off x="411480" y="2926080"/>
            <a:ext cx="3840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重機・車両周辺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11480" y="3429000"/>
            <a:ext cx="38404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A2B3C"/>
                </a:solidFill>
              </a:rPr>
              <a:t>重機の旋回範囲内に立ち入らないでください。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A2B3C"/>
                </a:solidFill>
              </a:rPr>
              <a:t>誘導員の指示に必ず従ってください。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4754880" y="2926080"/>
            <a:ext cx="4114800" cy="17373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4754880" y="2926080"/>
            <a:ext cx="4114800" cy="411480"/>
          </a:xfrm>
          <a:prstGeom prst="rect">
            <a:avLst/>
          </a:prstGeom>
          <a:solidFill>
            <a:srgbClr val="4A6278"/>
          </a:solidFill>
          <a:ln/>
        </p:spPr>
      </p:sp>
      <p:sp>
        <p:nvSpPr>
          <p:cNvPr id="19" name="Text 17"/>
          <p:cNvSpPr/>
          <p:nvPr/>
        </p:nvSpPr>
        <p:spPr>
          <a:xfrm>
            <a:off x="4892040" y="2926080"/>
            <a:ext cx="3840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高所作業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4892040" y="3429000"/>
            <a:ext cx="384048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A2B3C"/>
                </a:solidFill>
              </a:rPr>
              <a:t>安全帯は必ず使用し、親綱・単管に確実にフックを掛けてください。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1A2B3C"/>
                </a:solidFill>
              </a:rPr>
              <a:t>工具・材料の落下防止措置を徹底してください。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E84040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</a:rPr>
              <a:t>④ 緊急時の対応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274320" y="914400"/>
            <a:ext cx="2743200" cy="3108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280160" y="1051560"/>
            <a:ext cx="731520" cy="731520"/>
          </a:xfrm>
          <a:prstGeom prst="ellipse">
            <a:avLst/>
          </a:prstGeom>
          <a:solidFill>
            <a:srgbClr val="E84040"/>
          </a:solidFill>
          <a:ln/>
        </p:spPr>
      </p:sp>
      <p:sp>
        <p:nvSpPr>
          <p:cNvPr id="6" name="Text 4"/>
          <p:cNvSpPr/>
          <p:nvPr/>
        </p:nvSpPr>
        <p:spPr>
          <a:xfrm>
            <a:off x="1280160" y="105156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1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365760" y="1965960"/>
            <a:ext cx="25603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A2B3C"/>
                </a:solidFill>
              </a:rPr>
              <a:t>まず大声で知らせる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411480" y="2560320"/>
            <a:ext cx="246888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「人が倒れた！」「火事だ！」と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周囲に大声で知らせてください。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3200400" y="914400"/>
            <a:ext cx="2743200" cy="3108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206240" y="1051560"/>
            <a:ext cx="731520" cy="731520"/>
          </a:xfrm>
          <a:prstGeom prst="ellipse">
            <a:avLst/>
          </a:prstGeom>
          <a:solidFill>
            <a:srgbClr val="E84040"/>
          </a:solidFill>
          <a:ln/>
        </p:spPr>
      </p:sp>
      <p:sp>
        <p:nvSpPr>
          <p:cNvPr id="11" name="Text 9"/>
          <p:cNvSpPr/>
          <p:nvPr/>
        </p:nvSpPr>
        <p:spPr>
          <a:xfrm>
            <a:off x="4206240" y="105156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2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3291840" y="1965960"/>
            <a:ext cx="25603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A2B3C"/>
                </a:solidFill>
              </a:rPr>
              <a:t>119番・110番に通報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337560" y="2560320"/>
            <a:ext cx="246888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場所・状況・けが人の状態を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落ち着いて伝えてください。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6126480" y="914400"/>
            <a:ext cx="2743200" cy="3108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7132320" y="1051560"/>
            <a:ext cx="731520" cy="731520"/>
          </a:xfrm>
          <a:prstGeom prst="ellipse">
            <a:avLst/>
          </a:prstGeom>
          <a:solidFill>
            <a:srgbClr val="E84040"/>
          </a:solidFill>
          <a:ln/>
        </p:spPr>
      </p:sp>
      <p:sp>
        <p:nvSpPr>
          <p:cNvPr id="16" name="Text 14"/>
          <p:cNvSpPr/>
          <p:nvPr/>
        </p:nvSpPr>
        <p:spPr>
          <a:xfrm>
            <a:off x="7132320" y="105156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3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6217920" y="1965960"/>
            <a:ext cx="25603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A2B3C"/>
                </a:solidFill>
              </a:rPr>
              <a:t>現場責任者へ報告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263640" y="2560320"/>
            <a:ext cx="246888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必ず現場監督・職長へ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4A6278"/>
                </a:solidFill>
              </a:rPr>
              <a:t>速やかに報告してください。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274320" y="4160520"/>
            <a:ext cx="8595360" cy="685800"/>
          </a:xfrm>
          <a:prstGeom prst="rect">
            <a:avLst/>
          </a:prstGeom>
          <a:solidFill>
            <a:srgbClr val="1A2B3C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457200" y="4160520"/>
            <a:ext cx="82296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5A623"/>
                </a:solidFill>
              </a:rPr>
              <a:t>📞 現場監督：</a:t>
            </a:r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</a:rPr>
              <a:t>＿＿＿＿＿＿＿   </a:t>
            </a:r>
            <a:pPr indent="0" marL="0">
              <a:buNone/>
            </a:pPr>
            <a:r>
              <a:rPr lang="en-US" sz="1300" b="1" dirty="0">
                <a:solidFill>
                  <a:srgbClr val="F5A623"/>
                </a:solidFill>
              </a:rPr>
              <a:t>📞 緊急連絡先（会社）：</a:t>
            </a:r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</a:rPr>
              <a:t>＿＿＿＿＿＿＿</a:t>
            </a:r>
            <a:endParaRPr lang="en-US" sz="1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77240"/>
          </a:xfrm>
          <a:prstGeom prst="rect">
            <a:avLst/>
          </a:prstGeom>
          <a:solidFill>
            <a:srgbClr val="1A2B3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64592" cy="77724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0"/>
            <a:ext cx="8229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</a:rPr>
              <a:t>⑤ 健康管理・熱中症対策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274320" y="914400"/>
            <a:ext cx="4023360" cy="411480"/>
          </a:xfrm>
          <a:prstGeom prst="rect">
            <a:avLst/>
          </a:prstGeom>
          <a:solidFill>
            <a:srgbClr val="E84040"/>
          </a:solidFill>
          <a:ln/>
        </p:spPr>
      </p:sp>
      <p:sp>
        <p:nvSpPr>
          <p:cNvPr id="6" name="Text 4"/>
          <p:cNvSpPr/>
          <p:nvPr/>
        </p:nvSpPr>
        <p:spPr>
          <a:xfrm>
            <a:off x="274320" y="914400"/>
            <a:ext cx="4023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</a:rPr>
              <a:t>⚠ こんな症状が出たら作業中止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274320" y="1417320"/>
            <a:ext cx="4023360" cy="502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457200" y="1417320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⚠  めまい・立ちくらみ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274320" y="2011680"/>
            <a:ext cx="4023360" cy="502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457200" y="2011680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⚠  大量の汗・顔面蒼白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274320" y="2606040"/>
            <a:ext cx="4023360" cy="502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457200" y="2606040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⚠  吐き気・頭痛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274320" y="3200400"/>
            <a:ext cx="4023360" cy="502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457200" y="3200400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⚠  意識の混濁・けいれん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4846320" y="914400"/>
            <a:ext cx="4023360" cy="411480"/>
          </a:xfrm>
          <a:prstGeom prst="rect">
            <a:avLst/>
          </a:prstGeom>
          <a:solidFill>
            <a:srgbClr val="27AE60"/>
          </a:solidFill>
          <a:ln/>
        </p:spPr>
      </p:sp>
      <p:sp>
        <p:nvSpPr>
          <p:cNvPr id="16" name="Text 14"/>
          <p:cNvSpPr/>
          <p:nvPr/>
        </p:nvSpPr>
        <p:spPr>
          <a:xfrm>
            <a:off x="4846320" y="914400"/>
            <a:ext cx="4023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</a:rPr>
              <a:t>✓ 予防と対処法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4846320" y="1417320"/>
            <a:ext cx="4023360" cy="502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18" name="Text 16"/>
          <p:cNvSpPr/>
          <p:nvPr/>
        </p:nvSpPr>
        <p:spPr>
          <a:xfrm>
            <a:off x="5029200" y="1417320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✓  こまめな水分補給（塩分も）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4846320" y="2011680"/>
            <a:ext cx="4023360" cy="502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5029200" y="2011680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✓  休憩は涼しい場所で</a:t>
            </a:r>
            <a:endParaRPr lang="en-US" sz="1300" dirty="0"/>
          </a:p>
        </p:txBody>
      </p:sp>
      <p:sp>
        <p:nvSpPr>
          <p:cNvPr id="21" name="Shape 19"/>
          <p:cNvSpPr/>
          <p:nvPr/>
        </p:nvSpPr>
        <p:spPr>
          <a:xfrm>
            <a:off x="4846320" y="2606040"/>
            <a:ext cx="4023360" cy="502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5029200" y="2606040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✓  体調不良は即申告</a:t>
            </a:r>
            <a:endParaRPr lang="en-US" sz="1300" dirty="0"/>
          </a:p>
        </p:txBody>
      </p:sp>
      <p:sp>
        <p:nvSpPr>
          <p:cNvPr id="23" name="Shape 21"/>
          <p:cNvSpPr/>
          <p:nvPr/>
        </p:nvSpPr>
        <p:spPr>
          <a:xfrm>
            <a:off x="4846320" y="3200400"/>
            <a:ext cx="4023360" cy="502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24" name="Text 22"/>
          <p:cNvSpPr/>
          <p:nvPr/>
        </p:nvSpPr>
        <p:spPr>
          <a:xfrm>
            <a:off x="5029200" y="3200400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1A2B3C"/>
                </a:solidFill>
              </a:rPr>
              <a:t>✓  仲間への声がけを忘れずに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274320" y="4206240"/>
            <a:ext cx="8595360" cy="594360"/>
          </a:xfrm>
          <a:prstGeom prst="rect">
            <a:avLst/>
          </a:prstGeom>
          <a:solidFill>
            <a:srgbClr val="F5A623"/>
          </a:solidFill>
          <a:ln/>
          <a:effectLst>
            <a:outerShdw sx="100000" sy="100000" kx="0" ky="0" algn="bl" rotWithShape="0" blurRad="101600" dist="25400" dir="8100000">
              <a:srgbClr val="000000">
                <a:alpha val="12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457200" y="420624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A2B3C"/>
                </a:solidFill>
              </a:rPr>
              <a:t>体調不良は「これくらい大丈夫」と思わず、必ず職長・監督に申し出てください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A2B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6576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お疲れ様でした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234440"/>
            <a:ext cx="8046720" cy="914400"/>
          </a:xfrm>
          <a:prstGeom prst="rect">
            <a:avLst/>
          </a:prstGeom>
          <a:solidFill>
            <a:srgbClr val="253444"/>
          </a:solidFill>
          <a:ln/>
        </p:spPr>
      </p:sp>
      <p:sp>
        <p:nvSpPr>
          <p:cNvPr id="5" name="Shape 3"/>
          <p:cNvSpPr/>
          <p:nvPr/>
        </p:nvSpPr>
        <p:spPr>
          <a:xfrm>
            <a:off x="685800" y="1325880"/>
            <a:ext cx="731520" cy="731520"/>
          </a:xfrm>
          <a:prstGeom prst="ellipse">
            <a:avLst/>
          </a:prstGeom>
          <a:solidFill>
            <a:srgbClr val="F5A623"/>
          </a:solidFill>
          <a:ln/>
        </p:spPr>
      </p:sp>
      <p:sp>
        <p:nvSpPr>
          <p:cNvPr id="6" name="Text 4"/>
          <p:cNvSpPr/>
          <p:nvPr/>
        </p:nvSpPr>
        <p:spPr>
          <a:xfrm>
            <a:off x="685800" y="132588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A2B3C"/>
                </a:solidFill>
              </a:rPr>
              <a:t>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554480" y="1234440"/>
            <a:ext cx="68580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</a:rPr>
              <a:t>この資料を最後まで読んだことを職長に申告してください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331720"/>
            <a:ext cx="8046720" cy="914400"/>
          </a:xfrm>
          <a:prstGeom prst="rect">
            <a:avLst/>
          </a:prstGeom>
          <a:solidFill>
            <a:srgbClr val="253444"/>
          </a:solidFill>
          <a:ln/>
        </p:spPr>
      </p:sp>
      <p:sp>
        <p:nvSpPr>
          <p:cNvPr id="9" name="Shape 7"/>
          <p:cNvSpPr/>
          <p:nvPr/>
        </p:nvSpPr>
        <p:spPr>
          <a:xfrm>
            <a:off x="685800" y="2423160"/>
            <a:ext cx="731520" cy="731520"/>
          </a:xfrm>
          <a:prstGeom prst="ellipse">
            <a:avLst/>
          </a:prstGeom>
          <a:solidFill>
            <a:srgbClr val="F5A623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242316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A2B3C"/>
                </a:solidFill>
              </a:rPr>
              <a:t>2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1554480" y="2331720"/>
            <a:ext cx="68580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</a:rPr>
              <a:t>職長から受講確認書を受け取り、氏名・所属会社を記入してください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48640" y="3429000"/>
            <a:ext cx="8046720" cy="914400"/>
          </a:xfrm>
          <a:prstGeom prst="rect">
            <a:avLst/>
          </a:prstGeom>
          <a:solidFill>
            <a:srgbClr val="253444"/>
          </a:solidFill>
          <a:ln/>
        </p:spPr>
      </p:sp>
      <p:sp>
        <p:nvSpPr>
          <p:cNvPr id="13" name="Shape 11"/>
          <p:cNvSpPr/>
          <p:nvPr/>
        </p:nvSpPr>
        <p:spPr>
          <a:xfrm>
            <a:off x="685800" y="3520440"/>
            <a:ext cx="731520" cy="731520"/>
          </a:xfrm>
          <a:prstGeom prst="ellipse">
            <a:avLst/>
          </a:prstGeom>
          <a:solidFill>
            <a:srgbClr val="F5A623"/>
          </a:solidFill>
          <a:ln/>
        </p:spPr>
      </p:sp>
      <p:sp>
        <p:nvSpPr>
          <p:cNvPr id="14" name="Text 12"/>
          <p:cNvSpPr/>
          <p:nvPr/>
        </p:nvSpPr>
        <p:spPr>
          <a:xfrm>
            <a:off x="685800" y="3520440"/>
            <a:ext cx="731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A2B3C"/>
                </a:solidFill>
              </a:rPr>
              <a:t>3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1554480" y="3429000"/>
            <a:ext cx="68580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</a:rPr>
              <a:t>不明な点・気になる点があれば、作業開始前に必ず職長または現場監督に確認してください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548640" y="4434840"/>
            <a:ext cx="8046720" cy="457200"/>
          </a:xfrm>
          <a:prstGeom prst="rect">
            <a:avLst/>
          </a:prstGeom>
          <a:solidFill>
            <a:srgbClr val="F5A623"/>
          </a:solidFill>
          <a:ln/>
        </p:spPr>
      </p:sp>
      <p:sp>
        <p:nvSpPr>
          <p:cNvPr id="17" name="Text 15"/>
          <p:cNvSpPr/>
          <p:nvPr/>
        </p:nvSpPr>
        <p:spPr>
          <a:xfrm>
            <a:off x="548640" y="443484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A2B3C"/>
                </a:solidFill>
              </a:rPr>
              <a:t>安全第一で、今日もよろしくお願いします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新規入場者教育</dc:title>
  <dc:subject>PptxGenJS Presentation</dc:subject>
  <dc:creator>PptxGenJS</dc:creator>
  <cp:lastModifiedBy>PptxGenJS</cp:lastModifiedBy>
  <cp:revision>1</cp:revision>
  <dcterms:created xsi:type="dcterms:W3CDTF">2026-03-26T11:51:05Z</dcterms:created>
  <dcterms:modified xsi:type="dcterms:W3CDTF">2026-03-26T11:51:05Z</dcterms:modified>
</cp:coreProperties>
</file>