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B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223760" y="274320"/>
            <a:ext cx="1600200" cy="3657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223760" y="27432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2B3C"/>
                </a:solidFill>
              </a:rPr>
              <a:t>無料版</a:t>
            </a:r>
            <a:endParaRPr lang="en-US" sz="11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85800"/>
            <a:ext cx="868680" cy="8686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16916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送り出し教育</a:t>
            </a:r>
            <a:endParaRPr lang="en-US" sz="4000" dirty="0"/>
          </a:p>
        </p:txBody>
      </p:sp>
      <p:sp>
        <p:nvSpPr>
          <p:cNvPr id="7" name="Shape 4"/>
          <p:cNvSpPr/>
          <p:nvPr/>
        </p:nvSpPr>
        <p:spPr>
          <a:xfrm>
            <a:off x="1097280" y="2697480"/>
            <a:ext cx="6949440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097280" y="269748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B3C"/>
                </a:solidFill>
              </a:rPr>
              <a:t>現場に入る前に会社で伝える安全の基本　6項目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3749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BAD"/>
                </a:solidFill>
              </a:rPr>
              <a:t>会社名：＿＿＿＿＿＿＿＿＿＿　　実施日：　　　年　　月　　日　　実施者：＿＿＿＿＿＿＿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2B3C"/>
          </a:solidFill>
          <a:ln w="12700">
            <a:solidFill>
              <a:srgbClr val="1A2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01　送り出し教育とは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85953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457200" y="9601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A623"/>
                </a:solidFill>
              </a:rPr>
              <a:t>送り出し教育</a:t>
            </a:r>
            <a:pPr indent="0" marL="0">
              <a:buNone/>
            </a:pPr>
            <a:r>
              <a:rPr lang="en-US" sz="1300" dirty="0">
                <a:solidFill>
                  <a:srgbClr val="1A2B3C"/>
                </a:solidFill>
              </a:rPr>
              <a:t>とは、作業員を現場に送り出す前に、所属会社が自社の作業員に行う安全教育です。会社の方針や基本ルール、体調・資格の確認をここで済ませておきます。</a:t>
            </a:r>
            <a:endParaRPr lang="en-US" sz="13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1828800"/>
          <a:ext cx="859536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3566160"/>
                <a:gridCol w="356616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送り出し教育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62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新規入場者教育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27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実施する人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B3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B3C"/>
                          </a:solidFill>
                        </a:rPr>
                        <a:t>所属会社（事業主・職長など）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B3C"/>
                          </a:solidFill>
                        </a:rPr>
                        <a:t>入場する現場（元請・職長など）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時期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B3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B3C"/>
                          </a:solidFill>
                        </a:rPr>
                        <a:t>現場に入る前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B3C"/>
                          </a:solidFill>
                        </a:rPr>
                        <a:t>現場に入った初日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場所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B3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B3C"/>
                          </a:solidFill>
                        </a:rPr>
                        <a:t>自社の事務所など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B3C"/>
                          </a:solidFill>
                        </a:rPr>
                        <a:t>現場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主な内容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B3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B3C"/>
                          </a:solidFill>
                        </a:rPr>
                        <a:t>会社の安全方針・基本ルール・健康管理・資格の確認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B3C"/>
                          </a:solidFill>
                        </a:rPr>
                        <a:t>その現場の配置・ルール・緊急時の連絡先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274320" y="4498848"/>
            <a:ext cx="8595360" cy="41148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274320" y="4498848"/>
            <a:ext cx="8595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2B3C"/>
                </a:solidFill>
              </a:rPr>
              <a:t>送り出し教育は「会社として」、新規入場者教育は「現場として」行う教育です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2B3C"/>
          </a:solidFill>
          <a:ln w="12700">
            <a:solidFill>
              <a:srgbClr val="1A2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02　現場の基本ルール（1日の流れ）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51560"/>
            <a:ext cx="1554480" cy="502920"/>
          </a:xfrm>
          <a:prstGeom prst="rect">
            <a:avLst/>
          </a:prstGeom>
          <a:solidFill>
            <a:srgbClr val="4A6278"/>
          </a:solidFill>
          <a:ln w="12700">
            <a:solidFill>
              <a:srgbClr val="4A627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74320" y="105156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入場手続き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74320" y="1554480"/>
            <a:ext cx="1554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365760" y="1600200"/>
            <a:ext cx="1371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入場時間を守り、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受付・名簿に記入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810512" y="192024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BAD"/>
                </a:solidFill>
              </a:rPr>
              <a:t>▶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011680" y="1051560"/>
            <a:ext cx="1554480" cy="502920"/>
          </a:xfrm>
          <a:prstGeom prst="rect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011680" y="105156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朝礼・体操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011680" y="1554480"/>
            <a:ext cx="1554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2103120" y="1600200"/>
            <a:ext cx="1371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全員参加。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当日の作業と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注意点を確認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3547872" y="192024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BAD"/>
                </a:solidFill>
              </a:rPr>
              <a:t>▶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749040" y="1051560"/>
            <a:ext cx="1554480" cy="50292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749040" y="105156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KY活動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749040" y="1554480"/>
            <a:ext cx="1554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3840480" y="1600200"/>
            <a:ext cx="1371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班ごとに危険を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話し合い、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対策を決める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285232" y="192024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BAD"/>
                </a:solidFill>
              </a:rPr>
              <a:t>▶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0" y="1051560"/>
            <a:ext cx="1554480" cy="5029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486400" y="105156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2B3C"/>
                </a:solidFill>
              </a:rPr>
              <a:t>作業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486400" y="1554480"/>
            <a:ext cx="1554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 txBox="1"/>
          <p:nvPr/>
        </p:nvSpPr>
        <p:spPr>
          <a:xfrm>
            <a:off x="5577840" y="1600200"/>
            <a:ext cx="1371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決められた手順・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保護具で作業。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変更は必ず相談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7022592" y="192024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BAD"/>
                </a:solidFill>
              </a:rPr>
              <a:t>▶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223760" y="1051560"/>
            <a:ext cx="1554480" cy="502920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223760" y="105156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片付け・終礼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7223760" y="1554480"/>
            <a:ext cx="1554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 txBox="1"/>
          <p:nvPr/>
        </p:nvSpPr>
        <p:spPr>
          <a:xfrm>
            <a:off x="7315200" y="1600200"/>
            <a:ext cx="1371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通路と開口部を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確認し、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作業終了を報告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274320" y="3246120"/>
            <a:ext cx="859536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 txBox="1"/>
          <p:nvPr/>
        </p:nvSpPr>
        <p:spPr>
          <a:xfrm>
            <a:off x="457200" y="3291840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84040"/>
                </a:solidFill>
              </a:rPr>
              <a:t>初日の注意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A2B3C"/>
                </a:solidFill>
              </a:rPr>
              <a:t>入場初日は、作業の前に必ず現場の新規入場者教育を受けてください。入場して間もない時期は現場に慣れておらず、事故が起きやすいと言われています。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274320" y="4498848"/>
            <a:ext cx="8595360" cy="41148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274320" y="4498848"/>
            <a:ext cx="8595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2B3C"/>
                </a:solidFill>
              </a:rPr>
              <a:t>朝礼とKY活動は、ケガをしないための「作戦会議」です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2B3C"/>
          </a:solidFill>
          <a:ln w="12700">
            <a:solidFill>
              <a:srgbClr val="1A2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03　服装・保護具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4206240" cy="384048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74320" y="9601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必ず着用するもの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74320" y="1463040"/>
            <a:ext cx="4206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11480" y="14630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7AE60"/>
                </a:solidFill>
              </a:rPr>
              <a:t>✓  </a:t>
            </a:r>
            <a:pPr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ヘルメット（あごひもまで締める）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74320" y="2011680"/>
            <a:ext cx="4206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11480" y="20116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7AE60"/>
                </a:solidFill>
              </a:rPr>
              <a:t>✓  </a:t>
            </a:r>
            <a:pPr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安全靴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2560320"/>
            <a:ext cx="4206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411480" y="25603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7AE60"/>
                </a:solidFill>
              </a:rPr>
              <a:t>✓  </a:t>
            </a:r>
            <a:pPr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長袖・長ズボンの作業服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3108960"/>
            <a:ext cx="4206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411480" y="310896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7AE60"/>
                </a:solidFill>
              </a:rPr>
              <a:t>✓  </a:t>
            </a:r>
            <a:pPr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墜落制止用器具（フルハーネス型が原則）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74320" y="3657600"/>
            <a:ext cx="4206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411480" y="36576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7AE60"/>
                </a:solidFill>
              </a:rPr>
              <a:t>✓  </a:t>
            </a:r>
            <a:pPr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保護メガネ・手袋（作業に応じて）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663440" y="960120"/>
            <a:ext cx="4206240" cy="384048"/>
          </a:xfrm>
          <a:prstGeom prst="rect">
            <a:avLst/>
          </a:prstGeom>
          <a:solidFill>
            <a:srgbClr val="E84040"/>
          </a:solidFill>
          <a:ln w="12700">
            <a:solidFill>
              <a:srgbClr val="E8404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663440" y="9601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やってはいけない着方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663440" y="1463040"/>
            <a:ext cx="4206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4800600" y="14630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4040"/>
                </a:solidFill>
              </a:rPr>
              <a:t>✗  </a:t>
            </a:r>
            <a:pPr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あごひもを締めない・ヘルメットを浅くかぶる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663440" y="2011680"/>
            <a:ext cx="4206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4800600" y="20116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4040"/>
                </a:solidFill>
              </a:rPr>
              <a:t>✗  </a:t>
            </a:r>
            <a:pPr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袖まくり・すそを引きずる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663440" y="2560320"/>
            <a:ext cx="4206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 txBox="1"/>
          <p:nvPr/>
        </p:nvSpPr>
        <p:spPr>
          <a:xfrm>
            <a:off x="4800600" y="25603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4040"/>
                </a:solidFill>
              </a:rPr>
              <a:t>✗  </a:t>
            </a:r>
            <a:pPr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サンダル・スニーカーで入場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663440" y="3108960"/>
            <a:ext cx="4206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 txBox="1"/>
          <p:nvPr/>
        </p:nvSpPr>
        <p:spPr>
          <a:xfrm>
            <a:off x="4800600" y="310896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4040"/>
                </a:solidFill>
              </a:rPr>
              <a:t>✗  </a:t>
            </a:r>
            <a:pPr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傷んだ保護具をそのまま使う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663440" y="3657600"/>
            <a:ext cx="4206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 txBox="1"/>
          <p:nvPr/>
        </p:nvSpPr>
        <p:spPr>
          <a:xfrm>
            <a:off x="4800600" y="36576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4040"/>
                </a:solidFill>
              </a:rPr>
              <a:t>✗  </a:t>
            </a:r>
            <a:pPr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フルハーネスを着けてもフックを掛けない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274320" y="4498848"/>
            <a:ext cx="8595360" cy="41148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274320" y="4498848"/>
            <a:ext cx="8595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2B3C"/>
                </a:solidFill>
              </a:rPr>
              <a:t>保護具は「持っている」ではなく「正しく使っている」ことが大事です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2B3C"/>
          </a:solidFill>
          <a:ln w="12700">
            <a:solidFill>
              <a:srgbClr val="1A2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04　健康管理と体調の申告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420624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960120"/>
            <a:ext cx="4206240" cy="365760"/>
          </a:xfrm>
          <a:prstGeom prst="rect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11480" y="96012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睡眠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38912" y="1417320"/>
            <a:ext cx="38770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dirty="0">
                <a:solidFill>
                  <a:srgbClr val="1A2B3C"/>
                </a:solidFill>
              </a:rPr>
              <a:t>前日はしっかり睡眠をとる。寝不足は判断ミスや熱中症の原因になります。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63440" y="960120"/>
            <a:ext cx="420624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960120"/>
            <a:ext cx="4206240" cy="365760"/>
          </a:xfrm>
          <a:prstGeom prst="rect">
            <a:avLst/>
          </a:prstGeom>
          <a:solidFill>
            <a:srgbClr val="4A6278"/>
          </a:solidFill>
          <a:ln w="12700">
            <a:solidFill>
              <a:srgbClr val="4A627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00600" y="96012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飲酒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828032" y="1417320"/>
            <a:ext cx="38770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dirty="0">
                <a:solidFill>
                  <a:srgbClr val="1A2B3C"/>
                </a:solidFill>
              </a:rPr>
              <a:t>前日の深酒は禁止。二日酔い・酒気が残った状態での作業や運転は絶対にしない。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2651760"/>
            <a:ext cx="420624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" y="2651760"/>
            <a:ext cx="4206240" cy="365760"/>
          </a:xfrm>
          <a:prstGeom prst="rect">
            <a:avLst/>
          </a:prstGeom>
          <a:solidFill>
            <a:srgbClr val="E84040"/>
          </a:solidFill>
          <a:ln w="12700">
            <a:solidFill>
              <a:srgbClr val="E8404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11480" y="26517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熱中症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38912" y="3108960"/>
            <a:ext cx="38770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dirty="0">
                <a:solidFill>
                  <a:srgbClr val="1A2B3C"/>
                </a:solidFill>
              </a:rPr>
              <a:t>こまめに水分・塩分をとる。めまい・だるさなど異変を感じたらすぐ申し出る。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663440" y="2651760"/>
            <a:ext cx="420624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663440" y="2651760"/>
            <a:ext cx="4206240" cy="365760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800600" y="26517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持病・服薬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828032" y="3108960"/>
            <a:ext cx="38770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dirty="0">
                <a:solidFill>
                  <a:srgbClr val="1A2B3C"/>
                </a:solidFill>
              </a:rPr>
              <a:t>服用中の薬や体調の変化は、事前に職長へ伝える。眠くなる薬は特に注意。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74320" y="4498848"/>
            <a:ext cx="8595360" cy="41148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274320" y="4498848"/>
            <a:ext cx="8595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2B3C"/>
                </a:solidFill>
              </a:rPr>
              <a:t>体調が悪いときは無理をせず、朝のうちに職長へ申し出てください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2B3C"/>
          </a:solidFill>
          <a:ln w="12700">
            <a:solidFill>
              <a:srgbClr val="1A2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05　事故・ケガの報告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274320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371600" y="1124712"/>
            <a:ext cx="548640" cy="548640"/>
          </a:xfrm>
          <a:prstGeom prst="ellipse">
            <a:avLst/>
          </a:prstGeom>
          <a:solidFill>
            <a:srgbClr val="E84040"/>
          </a:solidFill>
          <a:ln w="12700">
            <a:solidFill>
              <a:srgbClr val="E8404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71600" y="11247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365760" y="176479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2B3C"/>
                </a:solidFill>
              </a:rPr>
              <a:t>すぐ周りに知らせる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365760" y="21945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「ケガ人だ！」と大声で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周囲に知らせ、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二次災害を防ぐ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172968" y="960120"/>
            <a:ext cx="274320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270248" y="1124712"/>
            <a:ext cx="548640" cy="548640"/>
          </a:xfrm>
          <a:prstGeom prst="ellipse">
            <a:avLst/>
          </a:prstGeom>
          <a:solidFill>
            <a:srgbClr val="E84040"/>
          </a:solidFill>
          <a:ln w="12700">
            <a:solidFill>
              <a:srgbClr val="E8404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270248" y="11247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264408" y="176479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2B3C"/>
                </a:solidFill>
              </a:rPr>
              <a:t>職長・現場監督に報告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264408" y="21945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場所・状況・ケガの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程度を落ち着いて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伝える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071616" y="960120"/>
            <a:ext cx="274320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168896" y="1124712"/>
            <a:ext cx="548640" cy="548640"/>
          </a:xfrm>
          <a:prstGeom prst="ellipse">
            <a:avLst/>
          </a:prstGeom>
          <a:solidFill>
            <a:srgbClr val="E84040"/>
          </a:solidFill>
          <a:ln w="12700">
            <a:solidFill>
              <a:srgbClr val="E8404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168896" y="11247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163056" y="176479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2B3C"/>
                </a:solidFill>
              </a:rPr>
              <a:t>会社に報告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163056" y="21945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小さなケガでも、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その日のうちに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2B3C"/>
                </a:solidFill>
              </a:rPr>
              <a:t>会社へ連絡する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291840"/>
            <a:ext cx="8595360" cy="1051560"/>
          </a:xfrm>
          <a:prstGeom prst="rect">
            <a:avLst/>
          </a:prstGeom>
          <a:solidFill>
            <a:srgbClr val="1A2B3C"/>
          </a:solidFill>
          <a:ln w="12700">
            <a:solidFill>
              <a:srgbClr val="1A2B3C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48640" y="3291840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F5A623"/>
                </a:solidFill>
              </a:rPr>
              <a:t>📞 会社の緊急連絡先：＿＿＿＿＿＿＿＿＿＿＿＿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F5A623"/>
                </a:solidFill>
              </a:rPr>
              <a:t>📞 担当者：＿＿＿＿＿＿＿＿　　　TEL：＿＿＿＿＿＿＿＿＿＿＿＿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274320" y="4498848"/>
            <a:ext cx="8595360" cy="411480"/>
          </a:xfrm>
          <a:prstGeom prst="rect">
            <a:avLst/>
          </a:prstGeom>
          <a:solidFill>
            <a:srgbClr val="E84040"/>
          </a:solidFill>
          <a:ln w="12700">
            <a:solidFill>
              <a:srgbClr val="E8404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274320" y="4498848"/>
            <a:ext cx="8595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ケガを隠すのは「労災かくし」という法律違反です。必ず報告してください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2B3C"/>
          </a:solidFill>
          <a:ln w="12700">
            <a:solidFill>
              <a:srgbClr val="1A2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06　まとめと確認テスト（○か×で答えましょう）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8595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960120"/>
            <a:ext cx="640080" cy="56692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74320" y="960120"/>
            <a:ext cx="640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2B3C"/>
                </a:solidFill>
              </a:rPr>
              <a:t>Q1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960120"/>
            <a:ext cx="630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B3C"/>
                </a:solidFill>
              </a:rPr>
              <a:t>送り出し教育を受ければ、現場の新規入場者教育は受けなくてよい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7406640" y="960120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A6278"/>
                </a:solidFill>
              </a:rPr>
              <a:t>○　・　×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74320" y="1636776"/>
            <a:ext cx="8595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1636776"/>
            <a:ext cx="640080" cy="56692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74320" y="1636776"/>
            <a:ext cx="640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2B3C"/>
                </a:solidFill>
              </a:rPr>
              <a:t>Q2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051560" y="1636776"/>
            <a:ext cx="630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B3C"/>
                </a:solidFill>
              </a:rPr>
              <a:t>ヘルメットは、あごひもまでしっかり締めて着用する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406640" y="1636776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A6278"/>
                </a:solidFill>
              </a:rPr>
              <a:t>○　・　×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274320" y="2313432"/>
            <a:ext cx="8595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274320" y="2313432"/>
            <a:ext cx="640080" cy="56692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74320" y="2313432"/>
            <a:ext cx="640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2B3C"/>
                </a:solidFill>
              </a:rPr>
              <a:t>Q3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2313432"/>
            <a:ext cx="630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B3C"/>
                </a:solidFill>
              </a:rPr>
              <a:t>二日酔いでも、作業に慣れていれば問題ない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7406640" y="2313432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A6278"/>
                </a:solidFill>
              </a:rPr>
              <a:t>○　・　×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274320" y="2990088"/>
            <a:ext cx="8595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74320" y="2990088"/>
            <a:ext cx="640080" cy="56692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274320" y="2990088"/>
            <a:ext cx="640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2B3C"/>
                </a:solidFill>
              </a:rPr>
              <a:t>Q4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051560" y="2990088"/>
            <a:ext cx="630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B3C"/>
                </a:solidFill>
              </a:rPr>
              <a:t>作業のじゃまになる手すりは、自分の判断で外してよい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406640" y="2990088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A6278"/>
                </a:solidFill>
              </a:rPr>
              <a:t>○　・　×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274320" y="3666744"/>
            <a:ext cx="8595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74320" y="3666744"/>
            <a:ext cx="640080" cy="56692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74320" y="3666744"/>
            <a:ext cx="640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2B3C"/>
                </a:solidFill>
              </a:rPr>
              <a:t>Q5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051560" y="3666744"/>
            <a:ext cx="630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B3C"/>
                </a:solidFill>
              </a:rPr>
              <a:t>小さなケガでも、必ず職長に報告する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7406640" y="3666744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A6278"/>
                </a:solidFill>
              </a:rPr>
              <a:t>○　・　×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274320" y="4498848"/>
            <a:ext cx="8595360" cy="41148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274320" y="4498848"/>
            <a:ext cx="8595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2B3C"/>
                </a:solidFill>
              </a:rPr>
              <a:t>分からなかった問題は、そのままにせず職長に確認しましょう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2B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お疲れ様でした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8229600" cy="713232"/>
          </a:xfrm>
          <a:prstGeom prst="rect">
            <a:avLst/>
          </a:prstGeom>
          <a:solidFill>
            <a:srgbClr val="253444"/>
          </a:solidFill>
          <a:ln w="12700">
            <a:solidFill>
              <a:srgbClr val="25344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362456"/>
            <a:ext cx="457200" cy="45720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3624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B3C"/>
                </a:solidFill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325880" y="1234440"/>
            <a:ext cx="7223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受講者名簿・報告書に氏名を記入し、署名してください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2103120"/>
            <a:ext cx="8229600" cy="713232"/>
          </a:xfrm>
          <a:prstGeom prst="rect">
            <a:avLst/>
          </a:prstGeom>
          <a:solidFill>
            <a:srgbClr val="253444"/>
          </a:solidFill>
          <a:ln w="12700">
            <a:solidFill>
              <a:srgbClr val="25344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231136"/>
            <a:ext cx="457200" cy="45720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22311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B3C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325880" y="2103120"/>
            <a:ext cx="7223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健康状態と、持参する修了証を確認してください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971800"/>
            <a:ext cx="8229600" cy="713232"/>
          </a:xfrm>
          <a:prstGeom prst="rect">
            <a:avLst/>
          </a:prstGeom>
          <a:solidFill>
            <a:srgbClr val="253444"/>
          </a:solidFill>
          <a:ln w="12700">
            <a:solidFill>
              <a:srgbClr val="25344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3099816"/>
            <a:ext cx="457200" cy="45720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30998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B3C"/>
                </a:solidFill>
              </a:rPr>
              <a:t>3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325880" y="2971800"/>
            <a:ext cx="7223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入場初日は、現場の新規入場者教育を必ず受けてください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B3C"/>
                </a:solidFill>
              </a:rPr>
              <a:t>安全第一で、行ってらっしゃい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2B3C"/>
          </a:solidFill>
          <a:ln w="12700">
            <a:solidFill>
              <a:srgbClr val="1A2B3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完全版（PREMIUM版）のご案内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274320" y="914400"/>
            <a:ext cx="8595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B3C"/>
                </a:solidFill>
              </a:rPr>
              <a:t>この無料版は6項目の簡易版です。完全版では、次の内容を追加しています。</a:t>
            </a:r>
            <a:endParaRPr lang="en-US" sz="13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1417320"/>
          <a:ext cx="859536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645920"/>
                <a:gridCol w="54864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無料版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27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A2B3C"/>
                          </a:solidFill>
                        </a:rPr>
                        <a:t>完全版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623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教育項目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B3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A2B3C"/>
                          </a:solidFill>
                        </a:rPr>
                        <a:t>6項目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2B3C"/>
                          </a:solidFill>
                        </a:rPr>
                        <a:t>12項目（安全方針・作業別の危険・資格・災害事例・通勤・禁止事項を追加）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読み上げ台本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B3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A2B3C"/>
                          </a:solidFill>
                        </a:rPr>
                        <a:t>―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2B3C"/>
                          </a:solidFill>
                        </a:rPr>
                        <a:t>全スライドのノート欄に、そのまま読める台本つき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実施報告書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B3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A2B3C"/>
                          </a:solidFill>
                        </a:rPr>
                        <a:t>―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2B3C"/>
                          </a:solidFill>
                        </a:rPr>
                        <a:t>送り出し教育実施報告書（Excel・記入例つき）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編集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B3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A2B3C"/>
                          </a:solidFill>
                        </a:rPr>
                        <a:t>PowerPoint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2B3C"/>
                          </a:solidFill>
                        </a:rPr>
                        <a:t>PowerPoint ＋ 印刷用PDF</a:t>
                      </a:r>
                      <a:endParaRPr lang="en-US" sz="1200" dirty="0"/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274320" y="4343400"/>
            <a:ext cx="8595360" cy="411480"/>
          </a:xfrm>
          <a:prstGeom prst="rect">
            <a:avLst/>
          </a:prstGeom>
          <a:solidFill>
            <a:srgbClr val="1A2B3C"/>
          </a:solidFill>
          <a:ln w="12700">
            <a:solidFill>
              <a:srgbClr val="1A2B3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274320" y="4343400"/>
            <a:ext cx="8595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5A623"/>
                </a:solidFill>
              </a:rPr>
              <a:t>noteで販売中：note.com/navi93（ヤマダ｜建設業書類テンプレート）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送り出し教育スライド（無料版）</dc:title>
  <dc:subject>PptxGenJS Presentation</dc:subject>
  <dc:creator>ヤマダ｜定時帰宅検討会</dc:creator>
  <cp:lastModifiedBy>ヤマダ｜定時帰宅検討会</cp:lastModifiedBy>
  <cp:revision>1</cp:revision>
  <dcterms:created xsi:type="dcterms:W3CDTF">2026-10-22T06:57:57Z</dcterms:created>
  <dcterms:modified xsi:type="dcterms:W3CDTF">2026-10-22T06:57:57Z</dcterms:modified>
</cp:coreProperties>
</file>